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57" r:id="rId3"/>
    <p:sldId id="262" r:id="rId4"/>
    <p:sldId id="258" r:id="rId5"/>
    <p:sldId id="259" r:id="rId6"/>
    <p:sldId id="260" r:id="rId7"/>
    <p:sldId id="261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DC22C-2295-4018-AB82-2CDC4207F48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FE74E-8B56-4674-AF2B-212314393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FE74E-8B56-4674-AF2B-212314393F3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FE74E-8B56-4674-AF2B-212314393F3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FE74E-8B56-4674-AF2B-212314393F3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FE74E-8B56-4674-AF2B-212314393F3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FE74E-8B56-4674-AF2B-212314393F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FE74E-8B56-4674-AF2B-212314393F3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FE74E-8B56-4674-AF2B-212314393F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FE74E-8B56-4674-AF2B-212314393F3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FE74E-8B56-4674-AF2B-212314393F3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73456-E658-4447-A835-B0288B7A412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F4B7A-49FE-47F5-AFFC-C22BA344A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trendfollowingtrades.co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981201"/>
            <a:ext cx="7924800" cy="161925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Reasons Why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95% of ALL Traders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By John Karnas </a:t>
            </a:r>
          </a:p>
          <a:p>
            <a:r>
              <a:rPr lang="en-US" sz="2000" dirty="0" smtClean="0"/>
              <a:t>Trend Following Trades.com </a:t>
            </a:r>
          </a:p>
        </p:txBody>
      </p:sp>
      <p:pic>
        <p:nvPicPr>
          <p:cNvPr id="5" name="Picture 4" descr="Visually Efficient Trade Syste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7675" y="5029200"/>
            <a:ext cx="8239125" cy="1400175"/>
          </a:xfrm>
          <a:prstGeom prst="rect">
            <a:avLst/>
          </a:prstGeom>
        </p:spPr>
      </p:pic>
      <p:pic>
        <p:nvPicPr>
          <p:cNvPr id="6" name="Picture 5" descr="TFT Logo.jpg"/>
          <p:cNvPicPr>
            <a:picLocks noChangeAspect="1"/>
          </p:cNvPicPr>
          <p:nvPr/>
        </p:nvPicPr>
        <p:blipFill>
          <a:blip r:embed="rId4" cstate="print"/>
          <a:srcRect l="31391" r="31510"/>
          <a:stretch>
            <a:fillRect/>
          </a:stretch>
        </p:blipFill>
        <p:spPr>
          <a:xfrm>
            <a:off x="3124200" y="304799"/>
            <a:ext cx="2971800" cy="16002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Unrealistic Expectations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Traders believe that “the holy grail” exists outside of themselves </a:t>
            </a:r>
          </a:p>
          <a:p>
            <a:r>
              <a:rPr lang="en-US" dirty="0" smtClean="0"/>
              <a:t>Many systems/methods today promote unrealistic claims of profit and success</a:t>
            </a:r>
          </a:p>
          <a:p>
            <a:r>
              <a:rPr lang="en-US" dirty="0" smtClean="0"/>
              <a:t>Companies mislead Traders by “selling” them into turning small accounts into large accounts over a short period of time without draw down periods  </a:t>
            </a:r>
          </a:p>
          <a:p>
            <a:r>
              <a:rPr lang="en-US" dirty="0" smtClean="0"/>
              <a:t>This leads to Traders risking too much of their account size on any single trade and take too much of a loss on any single day 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Lack of Time Spent in Learning How to Trade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Too many Traders feel that sitting in front of a screen taking trades is spending time learning how to trade </a:t>
            </a:r>
          </a:p>
          <a:p>
            <a:r>
              <a:rPr lang="en-US" dirty="0" smtClean="0"/>
              <a:t>Back testing, refining, back testing, and more refining is what I consider as time spent in learning how to trade </a:t>
            </a:r>
          </a:p>
          <a:p>
            <a:r>
              <a:rPr lang="en-US" dirty="0" smtClean="0"/>
              <a:t>This business offers the opportunity for an income equivalent or greater than that of a lawyer, CEO, </a:t>
            </a:r>
            <a:r>
              <a:rPr lang="en-US" dirty="0"/>
              <a:t>b</a:t>
            </a:r>
            <a:r>
              <a:rPr lang="en-US" dirty="0" smtClean="0"/>
              <a:t>rain surgeon, etc. – do you realistically think that you can make the income of these professions without putting in the required “work and study” ? </a:t>
            </a:r>
          </a:p>
          <a:p>
            <a:r>
              <a:rPr lang="en-US" dirty="0" smtClean="0"/>
              <a:t>The only difference in Trading 1 contract versus 100 contracts is your account size and the control over your real money emotions    </a:t>
            </a:r>
          </a:p>
          <a:p>
            <a:r>
              <a:rPr lang="en-US" dirty="0" smtClean="0"/>
              <a:t>Basically what I am trying to say is that Trading for $100 per day is essentially the same as Trading for $10,000 per day from a learning standpoint 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Trading Without a Trade Plan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 is virtually impossible to be consistently profitable in Trading without a complete and comprehensive guide that has been back tested to give a Trader confidence moving forward </a:t>
            </a:r>
          </a:p>
          <a:p>
            <a:r>
              <a:rPr lang="en-US" dirty="0" smtClean="0"/>
              <a:t>This Trade Plan should be put into memory or reviewed before every Trading day </a:t>
            </a:r>
          </a:p>
          <a:p>
            <a:r>
              <a:rPr lang="en-US" dirty="0" smtClean="0"/>
              <a:t>This Trade Plan should have screen shots of daily trades (taken or not taken) that comply with this plan added to it for “different looks”  </a:t>
            </a:r>
          </a:p>
          <a:p>
            <a:r>
              <a:rPr lang="en-US" dirty="0" smtClean="0"/>
              <a:t>When a Trader losses focus, his/her Trade Plan is the </a:t>
            </a:r>
            <a:r>
              <a:rPr lang="en-US" b="1" dirty="0" smtClean="0"/>
              <a:t>ONLY </a:t>
            </a:r>
            <a:r>
              <a:rPr lang="en-US" dirty="0" smtClean="0"/>
              <a:t>document/guide that they can use during times of uncertainty   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Traders Do Not Stick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Their Plan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Traders take trades that aren't even in their plan for a lot of different reasons </a:t>
            </a:r>
          </a:p>
          <a:p>
            <a:r>
              <a:rPr lang="en-US" dirty="0" smtClean="0"/>
              <a:t>They take profit too soon, move to break even too soon or too late, or they don’t take profit based on support/resistance or market conditions – all goes to what is written in the Traders Plan </a:t>
            </a:r>
          </a:p>
          <a:p>
            <a:r>
              <a:rPr lang="en-US" dirty="0" smtClean="0"/>
              <a:t>After one or two bad days they abandon all the rules, throw everything out the window and then…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Traders Add or Change Trading Plans to Soon </a:t>
            </a:r>
            <a:endParaRPr lang="en-US" sz="3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Any Trade Plan should be back tested by the Trader manually and if the results are acceptable then and only then should they consider Trading it during live market conditions </a:t>
            </a:r>
          </a:p>
          <a:p>
            <a:r>
              <a:rPr lang="en-US" dirty="0" smtClean="0"/>
              <a:t>If the Trade Plan back tests well why would you change it to something that has no known history of success or failure (tested by yourself)</a:t>
            </a:r>
          </a:p>
          <a:p>
            <a:r>
              <a:rPr lang="en-US" b="1" dirty="0" smtClean="0"/>
              <a:t>If it is not in your plan you CANNOT trade it</a:t>
            </a:r>
          </a:p>
          <a:p>
            <a:r>
              <a:rPr lang="en-US" dirty="0" smtClean="0"/>
              <a:t>If a trade setup is in your plan and meets all your trade criteria </a:t>
            </a:r>
            <a:r>
              <a:rPr lang="en-US" b="1" dirty="0" smtClean="0"/>
              <a:t>you HAVE to take the trade </a:t>
            </a:r>
            <a:endParaRPr lang="en-US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153400" cy="7159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Cannot Recognize and/or Overcome Emotions of Real Money Trading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9248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Fear of losing is the number one emotion that </a:t>
            </a:r>
            <a:r>
              <a:rPr lang="en-US" b="1" dirty="0" smtClean="0"/>
              <a:t>MUST </a:t>
            </a:r>
            <a:r>
              <a:rPr lang="en-US" dirty="0" smtClean="0"/>
              <a:t>be overcome – losing is part of winning in long term Trading success </a:t>
            </a:r>
          </a:p>
          <a:p>
            <a:r>
              <a:rPr lang="en-US" dirty="0" smtClean="0"/>
              <a:t>Emotions of elation with winners and anger or disappointment with losers – Trading is business and whether you have a winning trade or a losing trade you must consider it a business transaction that is complete and move on</a:t>
            </a:r>
          </a:p>
          <a:p>
            <a:r>
              <a:rPr lang="en-US" dirty="0" smtClean="0"/>
              <a:t>Trades taken that are not in your plan and succeed can be the </a:t>
            </a:r>
            <a:r>
              <a:rPr lang="en-US" b="1" dirty="0" smtClean="0"/>
              <a:t>WORST  </a:t>
            </a:r>
            <a:r>
              <a:rPr lang="en-US" dirty="0" smtClean="0"/>
              <a:t>thing that can happen to any Trader </a:t>
            </a:r>
            <a:endParaRPr lang="en-US" b="1" dirty="0" smtClean="0"/>
          </a:p>
          <a:p>
            <a:r>
              <a:rPr lang="en-US" dirty="0" smtClean="0"/>
              <a:t>Over confidence is an emotion that many Traders will experience – this includes but is not limited too: </a:t>
            </a:r>
            <a:endParaRPr lang="en-US" dirty="0"/>
          </a:p>
          <a:p>
            <a:pPr lvl="1"/>
            <a:r>
              <a:rPr lang="en-US" dirty="0" smtClean="0"/>
              <a:t>Overtrading - </a:t>
            </a:r>
            <a:r>
              <a:rPr lang="en-US" dirty="0"/>
              <a:t>u</a:t>
            </a:r>
            <a:r>
              <a:rPr lang="en-US" dirty="0" smtClean="0"/>
              <a:t>sually leads to giving back most if not all of your winnings for the day</a:t>
            </a:r>
          </a:p>
          <a:p>
            <a:pPr lvl="1"/>
            <a:r>
              <a:rPr lang="en-US" dirty="0" smtClean="0"/>
              <a:t>Breaking of risks parameters </a:t>
            </a:r>
          </a:p>
          <a:p>
            <a:pPr lvl="1"/>
            <a:r>
              <a:rPr lang="en-US" dirty="0" smtClean="0"/>
              <a:t>Trading outside of your plan by “making up” trades that “feel” like they should work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Cannot Recognize and/or Overcome Emotions of Real Money Trading (cont.)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Missing a large move and “feeling” that they should have been in it </a:t>
            </a:r>
          </a:p>
          <a:p>
            <a:pPr lvl="1"/>
            <a:r>
              <a:rPr lang="en-US" dirty="0" smtClean="0"/>
              <a:t>If trades don’t set up according to your plan, let the move go </a:t>
            </a:r>
          </a:p>
          <a:p>
            <a:pPr lvl="1"/>
            <a:r>
              <a:rPr lang="en-US" dirty="0" smtClean="0"/>
              <a:t>Don’t trade without room (defined in your Trade Plan) </a:t>
            </a:r>
          </a:p>
          <a:p>
            <a:pPr lvl="1"/>
            <a:r>
              <a:rPr lang="en-US" dirty="0" smtClean="0"/>
              <a:t>Understand that missed money is better than lost money </a:t>
            </a:r>
            <a:r>
              <a:rPr lang="en-US" b="1" dirty="0" smtClean="0"/>
              <a:t>AND </a:t>
            </a:r>
            <a:r>
              <a:rPr lang="en-US" dirty="0" smtClean="0"/>
              <a:t>Trading opportunities will come according to your Trade Plan  </a:t>
            </a:r>
          </a:p>
          <a:p>
            <a:r>
              <a:rPr lang="en-US" dirty="0" smtClean="0"/>
              <a:t>Revenge Trading </a:t>
            </a:r>
          </a:p>
          <a:p>
            <a:pPr lvl="1"/>
            <a:r>
              <a:rPr lang="en-US" dirty="0" smtClean="0"/>
              <a:t>The feeling of having to make lost money back</a:t>
            </a:r>
          </a:p>
          <a:p>
            <a:pPr lvl="1"/>
            <a:r>
              <a:rPr lang="en-US" dirty="0" smtClean="0"/>
              <a:t>The feeling that you can actually beat the market </a:t>
            </a:r>
          </a:p>
          <a:p>
            <a:r>
              <a:rPr lang="en-US" dirty="0" smtClean="0"/>
              <a:t>Traders fail to take ownership of their mistakes – they blame everything and everybody else for their results or lack of </a:t>
            </a:r>
          </a:p>
          <a:p>
            <a:r>
              <a:rPr lang="en-US" b="1" dirty="0" smtClean="0"/>
              <a:t>NEVER, NEVER, NEVER </a:t>
            </a:r>
            <a:r>
              <a:rPr lang="en-US" dirty="0" smtClean="0"/>
              <a:t>be afraid to ask me for help in both identifying and overcoming these and many other real money Trading emotions </a:t>
            </a:r>
          </a:p>
          <a:p>
            <a:r>
              <a:rPr lang="en-US" dirty="0" smtClean="0"/>
              <a:t>I am not here to judge your trading success, I am here to help those that truly want to become successful Traders </a:t>
            </a:r>
          </a:p>
          <a:p>
            <a:r>
              <a:rPr lang="en-US" dirty="0" smtClean="0"/>
              <a:t>Consistent Trading success is highly unlikely unless </a:t>
            </a:r>
            <a:r>
              <a:rPr lang="en-US" b="1" dirty="0" smtClean="0"/>
              <a:t>ALL </a:t>
            </a:r>
            <a:r>
              <a:rPr lang="en-US" dirty="0" smtClean="0"/>
              <a:t>of the above are followed regardless of the system/method that is traded 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33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Time </a:t>
            </a:r>
            <a:r>
              <a:rPr lang="en-US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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E-mail: </a:t>
            </a:r>
            <a:r>
              <a:rPr lang="en-US" sz="4000" dirty="0" smtClean="0">
                <a:hlinkClick r:id="rId3"/>
              </a:rPr>
              <a:t>info@trendfollowingtrades.com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Phone: 215-909-9617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862</Words>
  <Application>Microsoft Office PowerPoint</Application>
  <PresentationFormat>On-screen Show (4:3)</PresentationFormat>
  <Paragraphs>58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Reasons Why 95% of ALL Traders Fail </vt:lpstr>
      <vt:lpstr>Unrealistic Expectations </vt:lpstr>
      <vt:lpstr>Lack of Time Spent in Learning How to Trade</vt:lpstr>
      <vt:lpstr>Trading Without a Trade Plan </vt:lpstr>
      <vt:lpstr>Traders Do Not Stick to Their Plan </vt:lpstr>
      <vt:lpstr>Traders Add or Change Trading Plans to Soon </vt:lpstr>
      <vt:lpstr>Cannot Recognize and/or Overcome Emotions of Real Money Trading</vt:lpstr>
      <vt:lpstr>Cannot Recognize and/or Overcome Emotions of Real Money Trading (cont.) </vt:lpstr>
      <vt:lpstr>Thank You for Your Time    E-mail: info@trendfollowingtrades.com Phone: 215-909-9617  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Reasons Why Traders Fail</dc:title>
  <dc:creator>John Karnas</dc:creator>
  <cp:lastModifiedBy>New User</cp:lastModifiedBy>
  <cp:revision>34</cp:revision>
  <dcterms:created xsi:type="dcterms:W3CDTF">2013-04-15T23:12:04Z</dcterms:created>
  <dcterms:modified xsi:type="dcterms:W3CDTF">2013-04-17T14:57:17Z</dcterms:modified>
</cp:coreProperties>
</file>